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2" r:id="rId4"/>
    <p:sldId id="264" r:id="rId5"/>
    <p:sldId id="265" r:id="rId6"/>
    <p:sldId id="266" r:id="rId7"/>
    <p:sldId id="268" r:id="rId8"/>
    <p:sldId id="267" r:id="rId9"/>
    <p:sldId id="269" r:id="rId10"/>
    <p:sldId id="272" r:id="rId11"/>
    <p:sldId id="27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00"/>
    <a:srgbClr val="990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BC3168-4D46-4B75-A6C8-57EFF633FCEA}" v="5" dt="2019-12-18T00:20:56.8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8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7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05B94-B91F-4BF9-B5E0-0BC0195C7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A7FF9-5E48-474B-A5D3-064FE0DCF3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74EB8-AD15-49E3-87E2-7D75B3100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64BFD-1147-453A-A4B7-5D97931AD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B8A62E-9CEA-44BD-B1A4-6F7659DA5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4982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FDAB-C632-457B-8B01-C9848C6DF8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7005C0-BCC6-43A5-9B35-85D5A807D6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6CD13-D93D-45CB-8B29-1845104B3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7642A6-2BD1-49E1-A742-08FAC4E94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259EB-5620-4E59-B3AC-126B129C8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935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5B9A2A-0476-4386-8F4E-D54AA3F8EF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950E14-43DD-4470-8976-4A12321D9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A32117-4C6F-4EED-AB3D-C0A52D5DF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02347-5DF5-4810-8B9B-C4410D92E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58E72-CFE7-40F6-8D9A-30D997E7C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186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76C84-7B46-44FD-8B8F-1043945A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6BCED6-EA4A-4FCB-A224-F6C3AD732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ED1737-2246-48B1-8DC0-D8F808632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2BAED-09C1-47CE-8959-ADB85E022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6B7A0-CEC7-4225-864F-C960ED072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1283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CA324-D2AF-41BB-B835-61724F4B2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D975A-1BA8-4BE2-9FA8-D830C17B0C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2F538-50D7-4484-B1BD-6DC9395D4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8B619D-B292-4B79-8EA6-88DB7CA7E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1A728-CA53-47BE-9644-89577AD0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65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645B91-DE72-4A1B-8898-0C98C69A2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E35A95-9B6A-4CA2-B449-B2A8A820EC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DC5CC-7B67-4D6D-9FF1-40A284B279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8D2304-49E1-487B-984C-CBFFB7C19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32083-FE6C-4F9B-870F-49832B009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369D7C-A8C3-409C-94F2-63FC940AD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866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C8F34-28A2-43EB-83BB-8EED23C5C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064AE-FDC6-406B-840E-62A24133D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D3F124-F423-416C-8120-3C348EA53B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328A69-DD09-4333-A88A-D0F8C54AB6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6D9B959-63FC-47EA-8ECD-9AEB159CE9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513DF0-E6B7-472F-8E5C-E99817C0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DFB9DE-8999-47E1-8359-BCC3F3099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673684-C765-4A6B-8D06-0006D2A56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487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82C8A-8761-4500-9429-65ADD2A53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3277E4-B0CC-451A-B10A-C8A52D0F7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83B4F8-BF4B-4272-8D81-7D7C28C24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914F33-0832-459C-ADEC-ECB2FF894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221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D43D29A-EC35-4A52-8903-6317B71E6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0EAC69-CE9F-4747-BF39-2AD6ABBA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138F69-4BE5-4145-A353-7E6599E24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433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54E44-4E61-4810-9195-1717F60D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C81974-63CC-4E99-AC3C-82D7C50BD3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DAF725-AF97-4582-80C7-374A27AC9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F8A10C-ED1C-4390-8220-ACAF360B0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D9B6C-7602-42A6-BD47-23022EE27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D0B2E5-0A43-4DA9-AAA2-F06E18A2A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86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D03C4-E00E-464D-9DDA-4130EFB48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8199D3-1033-4632-B39D-A6A13D82BB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4CC79D-D60A-4C88-BC3F-7685FDD259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E1A65-A85C-4A31-ADD5-4782B489B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4F60A-4902-49E5-A885-B9B3DED88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37077-DCCD-400D-81B4-BF8B10482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043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39260E-50E3-4A98-BDC5-BD3F9F3DA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001AB-571B-4C04-AC33-B31C650FF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B45C0-7F4F-44E9-A6C6-DF9EF03DDE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41DDB4-866E-48C3-BFDC-86F085B67C2E}" type="datetimeFigureOut">
              <a:rPr lang="en-US" smtClean="0"/>
              <a:t>12/17/2019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73301-9860-4BF2-95B6-73C730FADB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341AE-F428-4AED-881E-20855BEF5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CA5F3-B797-4281-BE57-AF7A4263AF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421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C8950-327F-461E-B524-6CA366AEC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05" y="1025566"/>
            <a:ext cx="11940988" cy="1721223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US" b="1" dirty="0" err="1">
                <a:solidFill>
                  <a:srgbClr val="002060"/>
                </a:solidFill>
                <a:latin typeface="Futura Bk BT"/>
              </a:rPr>
              <a:t>Tugas</a:t>
            </a:r>
            <a:r>
              <a:rPr lang="en-US" b="1" dirty="0">
                <a:solidFill>
                  <a:srgbClr val="002060"/>
                </a:solidFill>
                <a:latin typeface="Futura Bk BT"/>
              </a:rPr>
              <a:t> </a:t>
            </a:r>
            <a:r>
              <a:rPr lang="en-US" b="1" dirty="0" err="1">
                <a:solidFill>
                  <a:srgbClr val="002060"/>
                </a:solidFill>
                <a:latin typeface="Futura Bk BT"/>
              </a:rPr>
              <a:t>Besar</a:t>
            </a:r>
            <a:r>
              <a:rPr lang="en-US" b="1" dirty="0">
                <a:solidFill>
                  <a:srgbClr val="002060"/>
                </a:solidFill>
                <a:latin typeface="Futura Bk BT"/>
              </a:rPr>
              <a:t> UAS TF4061 Industrial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6C9EB2-9F19-464C-BB35-9AEBD972F2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174398"/>
            <a:ext cx="9144000" cy="1873625"/>
          </a:xfrm>
        </p:spPr>
        <p:txBody>
          <a:bodyPr>
            <a:normAutofit/>
          </a:bodyPr>
          <a:lstStyle/>
          <a:p>
            <a:r>
              <a:rPr lang="en-US" sz="2200" dirty="0" err="1">
                <a:latin typeface="Proxima Nova Lt" panose="02000506030000020004" pitchFamily="50" charset="0"/>
              </a:rPr>
              <a:t>Kelompok</a:t>
            </a:r>
            <a:r>
              <a:rPr lang="en-US" sz="2200" dirty="0">
                <a:latin typeface="Proxima Nova Lt" panose="02000506030000020004" pitchFamily="50" charset="0"/>
              </a:rPr>
              <a:t> 7:</a:t>
            </a:r>
          </a:p>
          <a:p>
            <a:r>
              <a:rPr lang="en-US" sz="2200" dirty="0">
                <a:latin typeface="Proxima Nova Rg" panose="02000506030000020004" pitchFamily="50" charset="0"/>
              </a:rPr>
              <a:t>Erlant Muhammad K.			 	 (13317025)</a:t>
            </a:r>
          </a:p>
          <a:p>
            <a:r>
              <a:rPr lang="en-US" sz="2200" dirty="0">
                <a:latin typeface="Proxima Nova Rg" panose="02000506030000020004" pitchFamily="50" charset="0"/>
              </a:rPr>
              <a:t>Muhammad </a:t>
            </a:r>
            <a:r>
              <a:rPr lang="en-US" sz="2200" dirty="0" err="1">
                <a:latin typeface="Proxima Nova Rg" panose="02000506030000020004" pitchFamily="50" charset="0"/>
              </a:rPr>
              <a:t>Farrel</a:t>
            </a:r>
            <a:r>
              <a:rPr lang="en-US" sz="2200" dirty="0">
                <a:latin typeface="Proxima Nova Rg" panose="02000506030000020004" pitchFamily="50" charset="0"/>
              </a:rPr>
              <a:t> M.				 (13317027)</a:t>
            </a:r>
          </a:p>
          <a:p>
            <a:r>
              <a:rPr lang="en-US" sz="2200" dirty="0" err="1">
                <a:latin typeface="Proxima Nova Rg" panose="02000506030000020004" pitchFamily="50" charset="0"/>
              </a:rPr>
              <a:t>Naufal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Dzaki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Hafizhan</a:t>
            </a:r>
            <a:r>
              <a:rPr lang="en-US" sz="2200" dirty="0">
                <a:latin typeface="Proxima Nova Rg" panose="02000506030000020004" pitchFamily="50" charset="0"/>
              </a:rPr>
              <a:t>				 (13317037)</a:t>
            </a:r>
          </a:p>
          <a:p>
            <a:endParaRPr lang="en-US" dirty="0">
              <a:latin typeface="Proxima Nova Rg" panose="02000506030000020004" pitchFamily="50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8D4A24-D62C-4A23-9BF2-D5FF88B3DEC5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8466CAB-BA3F-4CE5-BA93-9FE3E7024F3A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8BC225-60B2-4258-BAD5-918C50B345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041" y="5180257"/>
            <a:ext cx="961915" cy="961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0943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2173357"/>
            <a:ext cx="10515600" cy="3698574"/>
          </a:xfrm>
        </p:spPr>
        <p:txBody>
          <a:bodyPr>
            <a:normAutofit/>
          </a:bodyPr>
          <a:lstStyle/>
          <a:p>
            <a:pPr algn="just">
              <a:buClr>
                <a:srgbClr val="990033"/>
              </a:buClr>
            </a:pPr>
            <a:r>
              <a:rPr lang="en-US" sz="2200" dirty="0">
                <a:latin typeface="Proxima Nova Rg" panose="02000506030000020004" pitchFamily="50" charset="0"/>
              </a:rPr>
              <a:t>Security (</a:t>
            </a:r>
            <a:r>
              <a:rPr lang="en-US" sz="2200" dirty="0" err="1">
                <a:latin typeface="Proxima Nova Rg" panose="02000506030000020004" pitchFamily="50" charset="0"/>
              </a:rPr>
              <a:t>Menambahkan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kode</a:t>
            </a:r>
            <a:r>
              <a:rPr lang="en-US" sz="2200" dirty="0">
                <a:latin typeface="Proxima Nova Rg" panose="02000506030000020004" pitchFamily="50" charset="0"/>
              </a:rPr>
              <a:t> anti-SQL Injection).</a:t>
            </a:r>
          </a:p>
          <a:p>
            <a:pPr algn="just">
              <a:buClr>
                <a:srgbClr val="990033"/>
              </a:buClr>
            </a:pPr>
            <a:r>
              <a:rPr lang="en-US" sz="2200" dirty="0" err="1">
                <a:latin typeface="Proxima Nova Rg" panose="02000506030000020004" pitchFamily="50" charset="0"/>
              </a:rPr>
              <a:t>Desain</a:t>
            </a:r>
            <a:r>
              <a:rPr lang="en-US" sz="2200" dirty="0">
                <a:latin typeface="Proxima Nova Rg" panose="02000506030000020004" pitchFamily="50" charset="0"/>
              </a:rPr>
              <a:t> HMI </a:t>
            </a:r>
            <a:r>
              <a:rPr lang="en-US" sz="2200" dirty="0" err="1">
                <a:latin typeface="Proxima Nova Rg" panose="02000506030000020004" pitchFamily="50" charset="0"/>
              </a:rPr>
              <a:t>menggunakan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fitur</a:t>
            </a:r>
            <a:r>
              <a:rPr lang="en-US" sz="2200" dirty="0">
                <a:latin typeface="Proxima Nova Rg" panose="02000506030000020004" pitchFamily="50" charset="0"/>
              </a:rPr>
              <a:t> transition </a:t>
            </a:r>
            <a:r>
              <a:rPr lang="en-US" sz="2200" dirty="0" err="1">
                <a:latin typeface="Proxima Nova Rg" panose="02000506030000020004" pitchFamily="50" charset="0"/>
              </a:rPr>
              <a:t>berupa</a:t>
            </a:r>
            <a:r>
              <a:rPr lang="en-US" sz="2200" dirty="0">
                <a:latin typeface="Proxima Nova Rg" panose="02000506030000020004" pitchFamily="50" charset="0"/>
              </a:rPr>
              <a:t> opacity, </a:t>
            </a:r>
            <a:r>
              <a:rPr lang="en-US" sz="2200" dirty="0" err="1">
                <a:latin typeface="Proxima Nova Rg" panose="02000506030000020004" pitchFamily="50" charset="0"/>
              </a:rPr>
              <a:t>warna</a:t>
            </a:r>
            <a:r>
              <a:rPr lang="en-US" sz="2200" dirty="0">
                <a:latin typeface="Proxima Nova Rg" panose="02000506030000020004" pitchFamily="50" charset="0"/>
              </a:rPr>
              <a:t> background, dan </a:t>
            </a:r>
            <a:r>
              <a:rPr lang="en-US" sz="2200" dirty="0" err="1">
                <a:latin typeface="Proxima Nova Rg" panose="02000506030000020004" pitchFamily="50" charset="0"/>
              </a:rPr>
              <a:t>warna</a:t>
            </a:r>
            <a:r>
              <a:rPr lang="en-US" sz="2200" dirty="0">
                <a:latin typeface="Proxima Nova Rg" panose="02000506030000020004" pitchFamily="50" charset="0"/>
              </a:rPr>
              <a:t> border.</a:t>
            </a:r>
          </a:p>
          <a:p>
            <a:pPr algn="just">
              <a:buClr>
                <a:srgbClr val="990033"/>
              </a:buClr>
            </a:pPr>
            <a:r>
              <a:rPr lang="en-US" sz="2200" dirty="0" err="1">
                <a:latin typeface="Proxima Nova Rg" panose="02000506030000020004" pitchFamily="50" charset="0"/>
              </a:rPr>
              <a:t>Sistem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berjalan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sesuai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dengan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standar</a:t>
            </a:r>
            <a:r>
              <a:rPr lang="en-US" sz="2200" dirty="0">
                <a:latin typeface="Proxima Nova Rg" panose="02000506030000020004" pitchFamily="50" charset="0"/>
              </a:rPr>
              <a:t> yang </a:t>
            </a:r>
            <a:r>
              <a:rPr lang="en-US" sz="2200" dirty="0" err="1">
                <a:latin typeface="Proxima Nova Rg" panose="02000506030000020004" pitchFamily="50" charset="0"/>
              </a:rPr>
              <a:t>ditentukan</a:t>
            </a:r>
            <a:endParaRPr lang="en-US" sz="2200" dirty="0">
              <a:latin typeface="Proxima Nova Rg" panose="02000506030000020004" pitchFamily="50" charset="0"/>
            </a:endParaRPr>
          </a:p>
          <a:p>
            <a:pPr algn="just">
              <a:buClr>
                <a:srgbClr val="990033"/>
              </a:buClr>
            </a:pPr>
            <a:r>
              <a:rPr lang="en-US" sz="2200" dirty="0" err="1">
                <a:latin typeface="Proxima Nova Rg" panose="02000506030000020004" pitchFamily="50" charset="0"/>
              </a:rPr>
              <a:t>Fungsional</a:t>
            </a:r>
            <a:r>
              <a:rPr lang="en-US" sz="2200" dirty="0">
                <a:latin typeface="Proxima Nova Rg" panose="02000506030000020004" pitchFamily="50" charset="0"/>
              </a:rPr>
              <a:t> (</a:t>
            </a:r>
            <a:r>
              <a:rPr lang="en-US" sz="2200" dirty="0" err="1">
                <a:latin typeface="Proxima Nova Rg" panose="02000506030000020004" pitchFamily="50" charset="0"/>
              </a:rPr>
              <a:t>Dapat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mengambil</a:t>
            </a:r>
            <a:r>
              <a:rPr lang="en-US" sz="2200" dirty="0">
                <a:latin typeface="Proxima Nova Rg" panose="02000506030000020004" pitchFamily="50" charset="0"/>
              </a:rPr>
              <a:t> data </a:t>
            </a:r>
            <a:r>
              <a:rPr lang="en-US" sz="2200" dirty="0" err="1">
                <a:latin typeface="Proxima Nova Rg" panose="02000506030000020004" pitchFamily="50" charset="0"/>
              </a:rPr>
              <a:t>dari</a:t>
            </a:r>
            <a:r>
              <a:rPr lang="en-US" sz="2200" dirty="0">
                <a:latin typeface="Proxima Nova Rg" panose="02000506030000020004" pitchFamily="50" charset="0"/>
              </a:rPr>
              <a:t> database </a:t>
            </a:r>
            <a:r>
              <a:rPr lang="en-US" sz="2200" dirty="0" err="1">
                <a:latin typeface="Proxima Nova Rg" panose="02000506030000020004" pitchFamily="50" charset="0"/>
              </a:rPr>
              <a:t>untuk</a:t>
            </a:r>
            <a:r>
              <a:rPr lang="en-US" sz="2200" dirty="0">
                <a:latin typeface="Proxima Nova Rg" panose="02000506030000020004" pitchFamily="50" charset="0"/>
              </a:rPr>
              <a:t> node yang </a:t>
            </a:r>
            <a:r>
              <a:rPr lang="en-US" sz="2200" dirty="0" err="1">
                <a:latin typeface="Proxima Nova Rg" panose="02000506030000020004" pitchFamily="50" charset="0"/>
              </a:rPr>
              <a:t>dipilih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dengan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jumlah</a:t>
            </a:r>
            <a:r>
              <a:rPr lang="en-US" sz="2200" dirty="0">
                <a:latin typeface="Proxima Nova Rg" panose="02000506030000020004" pitchFamily="50" charset="0"/>
              </a:rPr>
              <a:t> data yang </a:t>
            </a:r>
            <a:r>
              <a:rPr lang="en-US" sz="2200" dirty="0" err="1">
                <a:latin typeface="Proxima Nova Rg" panose="02000506030000020004" pitchFamily="50" charset="0"/>
              </a:rPr>
              <a:t>dapat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ditentukan</a:t>
            </a:r>
            <a:r>
              <a:rPr lang="en-US" sz="2200" dirty="0">
                <a:latin typeface="Proxima Nova Rg" panose="02000506030000020004" pitchFamily="50" charset="0"/>
              </a:rPr>
              <a:t>, </a:t>
            </a:r>
            <a:r>
              <a:rPr lang="en-US" sz="2200" dirty="0" err="1">
                <a:latin typeface="Proxima Nova Rg" panose="02000506030000020004" pitchFamily="50" charset="0"/>
              </a:rPr>
              <a:t>pengubahan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dinamik</a:t>
            </a:r>
            <a:r>
              <a:rPr lang="en-US" sz="2200" dirty="0">
                <a:latin typeface="Proxima Nova Rg" panose="02000506030000020004" pitchFamily="50" charset="0"/>
              </a:rPr>
              <a:t>, </a:t>
            </a:r>
            <a:r>
              <a:rPr lang="en-US" sz="2200" dirty="0" err="1">
                <a:latin typeface="Proxima Nova Rg" panose="02000506030000020004" pitchFamily="50" charset="0"/>
              </a:rPr>
              <a:t>dapat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mempublish</a:t>
            </a:r>
            <a:r>
              <a:rPr lang="en-US" sz="2200" dirty="0">
                <a:latin typeface="Proxima Nova Rg" panose="02000506030000020004" pitchFamily="50" charset="0"/>
              </a:rPr>
              <a:t> data LED </a:t>
            </a:r>
            <a:r>
              <a:rPr lang="en-US" sz="2200" dirty="0" err="1">
                <a:latin typeface="Proxima Nova Rg" panose="02000506030000020004" pitchFamily="50" charset="0"/>
              </a:rPr>
              <a:t>untuk</a:t>
            </a:r>
            <a:r>
              <a:rPr lang="en-US" sz="2200" dirty="0">
                <a:latin typeface="Proxima Nova Rg" panose="02000506030000020004" pitchFamily="50" charset="0"/>
              </a:rPr>
              <a:t> </a:t>
            </a:r>
            <a:r>
              <a:rPr lang="en-US" sz="2200" dirty="0" err="1">
                <a:latin typeface="Proxima Nova Rg" panose="02000506030000020004" pitchFamily="50" charset="0"/>
              </a:rPr>
              <a:t>sejumlah</a:t>
            </a:r>
            <a:r>
              <a:rPr lang="en-US" sz="2200" dirty="0">
                <a:latin typeface="Proxima Nova Rg" panose="02000506030000020004" pitchFamily="50" charset="0"/>
              </a:rPr>
              <a:t> node yang </a:t>
            </a:r>
            <a:r>
              <a:rPr lang="en-US" sz="2200" dirty="0" err="1">
                <a:latin typeface="Proxima Nova Rg" panose="02000506030000020004" pitchFamily="50" charset="0"/>
              </a:rPr>
              <a:t>ditentukan</a:t>
            </a:r>
            <a:r>
              <a:rPr lang="en-US" sz="2200">
                <a:latin typeface="Proxima Nova Rg" panose="02000506030000020004" pitchFamily="50" charset="0"/>
              </a:rPr>
              <a:t>).</a:t>
            </a:r>
            <a:endParaRPr lang="en-US" sz="2200" dirty="0">
              <a:latin typeface="Proxima Nova Rg" panose="02000506030000020004" pitchFamily="50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1" y="376518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 </a:t>
            </a:r>
            <a:r>
              <a:rPr lang="en-US" dirty="0" err="1">
                <a:latin typeface="Proxima Nova Lt" panose="02000506030000020004" pitchFamily="50" charset="0"/>
              </a:rPr>
              <a:t>Fitur</a:t>
            </a:r>
            <a:r>
              <a:rPr lang="en-US" dirty="0">
                <a:latin typeface="Proxima Nova Lt" panose="02000506030000020004" pitchFamily="50" charset="0"/>
              </a:rPr>
              <a:t> yang </a:t>
            </a:r>
            <a:r>
              <a:rPr lang="en-US" dirty="0" err="1">
                <a:latin typeface="Proxima Nova Lt" panose="02000506030000020004" pitchFamily="50" charset="0"/>
              </a:rPr>
              <a:t>Diunggulkan</a:t>
            </a:r>
            <a:endParaRPr lang="en-US" dirty="0">
              <a:solidFill>
                <a:srgbClr val="002060"/>
              </a:solidFill>
              <a:latin typeface="Proxima Nova Rg" panose="02000506030000020004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</p:spTree>
    <p:extLst>
      <p:ext uri="{BB962C8B-B14F-4D97-AF65-F5344CB8AC3E}">
        <p14:creationId xmlns:p14="http://schemas.microsoft.com/office/powerpoint/2010/main" val="656201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9A5F6-D39D-4F05-A4CA-CEBB557DD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8C344-A25E-4CE0-98CF-DAEF1D756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Image result for thank you illustration">
            <a:extLst>
              <a:ext uri="{FF2B5EF4-FFF2-40B4-BE49-F238E27FC236}">
                <a16:creationId xmlns:a16="http://schemas.microsoft.com/office/drawing/2014/main" id="{67FF0023-1401-4394-8D89-2E86515E1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634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17523-E3BB-4FFB-B3DE-AE653F17C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3765"/>
            <a:ext cx="12191999" cy="1093694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Lt" panose="02000506030000020004" pitchFamily="50" charset="0"/>
              </a:rPr>
              <a:t>A. </a:t>
            </a:r>
            <a:r>
              <a:rPr lang="en-US" dirty="0" err="1">
                <a:solidFill>
                  <a:srgbClr val="002060"/>
                </a:solidFill>
                <a:latin typeface="Proxima Nova Lt" panose="02000506030000020004" pitchFamily="50" charset="0"/>
              </a:rPr>
              <a:t>Arsitektur</a:t>
            </a:r>
            <a:r>
              <a:rPr lang="en-US" dirty="0">
                <a:solidFill>
                  <a:srgbClr val="002060"/>
                </a:solidFill>
                <a:latin typeface="Proxima Nova Lt" panose="02000506030000020004" pitchFamily="50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Proxima Nova Lt" panose="02000506030000020004" pitchFamily="50" charset="0"/>
              </a:rPr>
              <a:t>dalam</a:t>
            </a:r>
            <a:r>
              <a:rPr lang="en-US" dirty="0">
                <a:solidFill>
                  <a:srgbClr val="002060"/>
                </a:solidFill>
                <a:latin typeface="Proxima Nova Lt" panose="02000506030000020004" pitchFamily="50" charset="0"/>
              </a:rPr>
              <a:t> HMI dan Server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FC3CC9-94D8-4989-94A4-C97F3B2DF3EC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0DE273A-504C-4767-B0EA-F88D11842207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6C99682-7EA3-49D7-8813-982B4BD4072C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859A17A-9A60-425A-9292-3C3998DF9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6811" y="1721224"/>
            <a:ext cx="459441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Sensor</a:t>
            </a:r>
          </a:p>
          <a:p>
            <a:pPr>
              <a:buClr>
                <a:srgbClr val="990033"/>
              </a:buClr>
            </a:pPr>
            <a:r>
              <a:rPr lang="en-US" sz="2400" i="1" dirty="0"/>
              <a:t>Light-Dependent Resistor</a:t>
            </a:r>
            <a:r>
              <a:rPr lang="en-US" sz="2400" dirty="0"/>
              <a:t> (LDR)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LED RGB</a:t>
            </a:r>
          </a:p>
          <a:p>
            <a:pPr marL="0" indent="0">
              <a:buClr>
                <a:srgbClr val="990033"/>
              </a:buClr>
              <a:buNone/>
            </a:pPr>
            <a:endParaRPr lang="en-US" sz="2400" dirty="0"/>
          </a:p>
          <a:p>
            <a:pPr marL="0" indent="0">
              <a:buClr>
                <a:srgbClr val="990033"/>
              </a:buClr>
              <a:buNone/>
            </a:pPr>
            <a:r>
              <a:rPr lang="en-US" dirty="0"/>
              <a:t>(ii) Microcontroller</a:t>
            </a:r>
          </a:p>
          <a:p>
            <a:pPr>
              <a:buClr>
                <a:srgbClr val="990033"/>
              </a:buClr>
            </a:pPr>
            <a:r>
              <a:rPr lang="en-US" sz="2400" dirty="0" err="1"/>
              <a:t>Wemos</a:t>
            </a:r>
            <a:r>
              <a:rPr lang="en-US" sz="2400" dirty="0"/>
              <a:t> ESP32</a:t>
            </a:r>
          </a:p>
          <a:p>
            <a:pPr>
              <a:buClr>
                <a:srgbClr val="990033"/>
              </a:buClr>
            </a:pPr>
            <a:endParaRPr lang="en-US" sz="2400" dirty="0"/>
          </a:p>
          <a:p>
            <a:pPr marL="0" indent="0">
              <a:buClr>
                <a:srgbClr val="990033"/>
              </a:buClr>
              <a:buNone/>
            </a:pPr>
            <a:r>
              <a:rPr lang="en-US" sz="2400" dirty="0"/>
              <a:t>(iii) MQTT</a:t>
            </a:r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00EE560C-596B-484D-9398-ADF64FAB52A3}"/>
              </a:ext>
            </a:extLst>
          </p:cNvPr>
          <p:cNvSpPr txBox="1">
            <a:spLocks/>
          </p:cNvSpPr>
          <p:nvPr/>
        </p:nvSpPr>
        <p:spPr>
          <a:xfrm>
            <a:off x="6427693" y="1721224"/>
            <a:ext cx="459441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(iv) File JavaScript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Auth-menu.js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Helper.js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Login.js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Script-group.js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Script-sup.js </a:t>
            </a:r>
          </a:p>
          <a:p>
            <a:pPr>
              <a:buClr>
                <a:srgbClr val="990033"/>
              </a:buClr>
            </a:pPr>
            <a:r>
              <a:rPr lang="en-US" sz="2400" dirty="0"/>
              <a:t>Bootstrap.js</a:t>
            </a:r>
          </a:p>
          <a:p>
            <a:pPr>
              <a:buClr>
                <a:srgbClr val="990033"/>
              </a:buClr>
            </a:pPr>
            <a:endParaRPr lang="en-US" sz="2400" dirty="0"/>
          </a:p>
          <a:p>
            <a:pPr marL="0" indent="0">
              <a:buClr>
                <a:srgbClr val="990033"/>
              </a:buClr>
              <a:buNone/>
            </a:pPr>
            <a:r>
              <a:rPr lang="en-US" sz="2400" dirty="0"/>
              <a:t>(v) MySQL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8AB8745-A710-4AAE-9EB7-1A90BB9D80AE}"/>
              </a:ext>
            </a:extLst>
          </p:cNvPr>
          <p:cNvCxnSpPr>
            <a:stCxn id="2" idx="2"/>
            <a:endCxn id="8" idx="0"/>
          </p:cNvCxnSpPr>
          <p:nvPr/>
        </p:nvCxnSpPr>
        <p:spPr>
          <a:xfrm flipH="1">
            <a:off x="6095999" y="1407459"/>
            <a:ext cx="1" cy="5096809"/>
          </a:xfrm>
          <a:prstGeom prst="line">
            <a:avLst/>
          </a:prstGeom>
          <a:ln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237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38754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Clr>
                <a:srgbClr val="990033"/>
              </a:buClr>
              <a:buNone/>
            </a:pPr>
            <a:endParaRPr lang="en-US" sz="2200" dirty="0">
              <a:latin typeface="Proxima Nova Rg" panose="02000506030000020004" pitchFamily="50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Lt" panose="02000506030000020004" pitchFamily="50" charset="0"/>
              </a:rPr>
              <a:t>B. </a:t>
            </a:r>
            <a:r>
              <a:rPr lang="en-US" dirty="0" err="1">
                <a:solidFill>
                  <a:srgbClr val="002060"/>
                </a:solidFill>
                <a:latin typeface="Proxima Nova Lt" panose="02000506030000020004" pitchFamily="50" charset="0"/>
              </a:rPr>
              <a:t>Tampilan</a:t>
            </a:r>
            <a:r>
              <a:rPr lang="en-US" dirty="0">
                <a:solidFill>
                  <a:srgbClr val="002060"/>
                </a:solidFill>
                <a:latin typeface="Proxima Nova Lt" panose="02000506030000020004" pitchFamily="50" charset="0"/>
              </a:rPr>
              <a:t> HMI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E65FDB0-F3E9-4E19-8343-4B8756C3472E}"/>
              </a:ext>
            </a:extLst>
          </p:cNvPr>
          <p:cNvSpPr txBox="1"/>
          <p:nvPr/>
        </p:nvSpPr>
        <p:spPr>
          <a:xfrm>
            <a:off x="838198" y="1538754"/>
            <a:ext cx="5186083" cy="4493538"/>
          </a:xfrm>
          <a:prstGeom prst="rect">
            <a:avLst/>
          </a:prstGeom>
          <a:solidFill>
            <a:srgbClr val="990033"/>
          </a:solidFill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Lt" panose="02000506030000020004" pitchFamily="50" charset="0"/>
            </a:endParaRPr>
          </a:p>
          <a:p>
            <a:pPr algn="ctr"/>
            <a:r>
              <a:rPr lang="en-US" sz="2200" dirty="0" err="1">
                <a:solidFill>
                  <a:schemeClr val="bg1"/>
                </a:solidFill>
                <a:latin typeface="Proxima Nova Lt" panose="02000506030000020004" pitchFamily="50" charset="0"/>
              </a:rPr>
              <a:t>Layar</a:t>
            </a:r>
            <a:r>
              <a:rPr lang="en-US" sz="2200" dirty="0">
                <a:solidFill>
                  <a:schemeClr val="bg1"/>
                </a:solidFill>
                <a:latin typeface="Proxima Nova Lt" panose="02000506030000020004" pitchFamily="50" charset="0"/>
              </a:rPr>
              <a:t> Index</a:t>
            </a:r>
          </a:p>
          <a:p>
            <a:pPr algn="ctr"/>
            <a:r>
              <a:rPr lang="en-US" sz="2200" dirty="0">
                <a:solidFill>
                  <a:schemeClr val="bg1"/>
                </a:solidFill>
                <a:latin typeface="Proxima Nova Rg" panose="02000506030000020004" pitchFamily="50" charset="0"/>
              </a:rPr>
              <a:t>Login + Monitor</a:t>
            </a:r>
          </a:p>
          <a:p>
            <a:pPr algn="ctr"/>
            <a:endParaRPr lang="en-US" sz="2200" dirty="0">
              <a:solidFill>
                <a:schemeClr val="bg1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chemeClr val="bg1"/>
              </a:solidFill>
              <a:latin typeface="Proxima Nova Rg" panose="02000506030000020004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D222711-CB8E-4A2C-BEB2-D89D80EBCCFF}"/>
              </a:ext>
            </a:extLst>
          </p:cNvPr>
          <p:cNvSpPr txBox="1"/>
          <p:nvPr/>
        </p:nvSpPr>
        <p:spPr>
          <a:xfrm>
            <a:off x="6096000" y="1538754"/>
            <a:ext cx="5257799" cy="4493538"/>
          </a:xfrm>
          <a:prstGeom prst="rect">
            <a:avLst/>
          </a:prstGeom>
          <a:solidFill>
            <a:srgbClr val="FFCC00"/>
          </a:solidFill>
        </p:spPr>
        <p:txBody>
          <a:bodyPr wrap="square" rtlCol="0">
            <a:spAutoFit/>
          </a:bodyPr>
          <a:lstStyle/>
          <a:p>
            <a:pPr algn="ctr"/>
            <a:endParaRPr lang="en-US" sz="2200" dirty="0">
              <a:solidFill>
                <a:srgbClr val="002060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Lt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Lt" panose="02000506030000020004" pitchFamily="50" charset="0"/>
            </a:endParaRPr>
          </a:p>
          <a:p>
            <a:pPr algn="ctr"/>
            <a:r>
              <a:rPr lang="en-US" sz="2200" dirty="0">
                <a:solidFill>
                  <a:srgbClr val="002060"/>
                </a:solidFill>
                <a:latin typeface="Proxima Nova Lt" panose="02000506030000020004" pitchFamily="50" charset="0"/>
              </a:rPr>
              <a:t>Menu User</a:t>
            </a:r>
          </a:p>
          <a:p>
            <a:pPr algn="ctr"/>
            <a:r>
              <a:rPr lang="en-US" sz="2200" dirty="0">
                <a:solidFill>
                  <a:srgbClr val="002060"/>
                </a:solidFill>
                <a:latin typeface="Proxima Nova Rg" panose="02000506030000020004" pitchFamily="50" charset="0"/>
              </a:rPr>
              <a:t>Supervisory</a:t>
            </a:r>
          </a:p>
          <a:p>
            <a:pPr algn="ctr"/>
            <a:r>
              <a:rPr lang="en-US" sz="2200" dirty="0">
                <a:solidFill>
                  <a:srgbClr val="002060"/>
                </a:solidFill>
                <a:latin typeface="Proxima Nova Rg" panose="02000506030000020004" pitchFamily="50" charset="0"/>
              </a:rPr>
              <a:t>Configuration</a:t>
            </a:r>
          </a:p>
          <a:p>
            <a:pPr algn="ctr"/>
            <a:r>
              <a:rPr lang="en-US" sz="2200" dirty="0" err="1">
                <a:solidFill>
                  <a:srgbClr val="002060"/>
                </a:solidFill>
                <a:latin typeface="Proxima Nova Rg" panose="02000506030000020004" pitchFamily="50" charset="0"/>
              </a:rPr>
              <a:t>Profil</a:t>
            </a:r>
            <a:endParaRPr lang="en-US" sz="2200" dirty="0">
              <a:solidFill>
                <a:srgbClr val="002060"/>
              </a:solidFill>
              <a:latin typeface="Proxima Nova Rg" panose="02000506030000020004" pitchFamily="50" charset="0"/>
            </a:endParaRPr>
          </a:p>
          <a:p>
            <a:pPr algn="ctr"/>
            <a:r>
              <a:rPr lang="en-US" sz="2200" dirty="0">
                <a:solidFill>
                  <a:srgbClr val="002060"/>
                </a:solidFill>
                <a:latin typeface="Proxima Nova Rg" panose="02000506030000020004" pitchFamily="50" charset="0"/>
              </a:rPr>
              <a:t>Users (</a:t>
            </a:r>
            <a:r>
              <a:rPr lang="en-US" sz="2200" dirty="0" err="1">
                <a:solidFill>
                  <a:srgbClr val="002060"/>
                </a:solidFill>
                <a:latin typeface="Proxima Nova Rg" panose="02000506030000020004" pitchFamily="50" charset="0"/>
              </a:rPr>
              <a:t>khusus</a:t>
            </a:r>
            <a:r>
              <a:rPr lang="en-US" sz="2200" dirty="0">
                <a:solidFill>
                  <a:srgbClr val="002060"/>
                </a:solidFill>
                <a:latin typeface="Proxima Nova Rg" panose="02000506030000020004" pitchFamily="50" charset="0"/>
              </a:rPr>
              <a:t> admin)</a:t>
            </a:r>
          </a:p>
          <a:p>
            <a:pPr algn="ctr"/>
            <a:endParaRPr lang="en-US" sz="2200" dirty="0">
              <a:solidFill>
                <a:srgbClr val="002060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Rg" panose="02000506030000020004" pitchFamily="50" charset="0"/>
            </a:endParaRPr>
          </a:p>
          <a:p>
            <a:pPr algn="ctr"/>
            <a:endParaRPr lang="en-US" sz="2200" dirty="0">
              <a:solidFill>
                <a:srgbClr val="002060"/>
              </a:solidFill>
              <a:latin typeface="Proxima Nova Rg" panose="02000506030000020004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4993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8142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Login + Monitor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</a:t>
            </a:r>
            <a:r>
              <a:rPr lang="en-US" dirty="0" err="1">
                <a:solidFill>
                  <a:srgbClr val="002060"/>
                </a:solidFill>
                <a:latin typeface="Proxima Nova Rg" panose="02000506030000020004" pitchFamily="50" charset="0"/>
              </a:rPr>
              <a:t>Layar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 </a:t>
            </a:r>
            <a:r>
              <a:rPr lang="en-US" dirty="0" err="1">
                <a:solidFill>
                  <a:srgbClr val="002060"/>
                </a:solidFill>
                <a:latin typeface="Proxima Nova Rg" panose="02000506030000020004" pitchFamily="50" charset="0"/>
              </a:rPr>
              <a:t>Indeks</a:t>
            </a:r>
            <a:endParaRPr lang="en-US" dirty="0">
              <a:solidFill>
                <a:srgbClr val="002060"/>
              </a:solidFill>
              <a:latin typeface="Proxima Nova Rg" panose="02000506030000020004" pitchFamily="50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AB6724-1C44-4AC8-AC8D-0296092C5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6010" y="1949823"/>
            <a:ext cx="7879978" cy="443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656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05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Supervisory (single node)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Menu 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A610E6-16C1-422D-B056-4129DFD52A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3" y="1885389"/>
            <a:ext cx="7937832" cy="4465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14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05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Supervisory (multi-node)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Menu 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1ECCD64-D249-41CB-BBEB-27E51E0986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4" y="1876985"/>
            <a:ext cx="7937832" cy="44650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214E029-CF72-4997-A5E2-4C91E22F48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4" y="1861807"/>
            <a:ext cx="7937833" cy="446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5615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05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Configure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Menu 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CDE11B24-A70A-498C-9DE7-C8474B402E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2" y="1848970"/>
            <a:ext cx="7937833" cy="446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912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05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Profile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Menu 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ED83F11-CCB1-463B-B3D3-8444D8E5AD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2" y="1859616"/>
            <a:ext cx="7937834" cy="446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12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C89D-1A91-4DA9-935D-AD7F7CB09C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20593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Clr>
                <a:srgbClr val="990033"/>
              </a:buClr>
              <a:buNone/>
            </a:pPr>
            <a:r>
              <a:rPr lang="en-US" sz="2200" dirty="0">
                <a:latin typeface="Proxima Nova Rg" panose="02000506030000020004" pitchFamily="50" charset="0"/>
              </a:rPr>
              <a:t>Users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58208C0-9D57-4CA5-8B7B-998495D46CD8}"/>
              </a:ext>
            </a:extLst>
          </p:cNvPr>
          <p:cNvSpPr txBox="1">
            <a:spLocks/>
          </p:cNvSpPr>
          <p:nvPr/>
        </p:nvSpPr>
        <p:spPr>
          <a:xfrm>
            <a:off x="0" y="313765"/>
            <a:ext cx="12191999" cy="10936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roxima Nova Lt" panose="02000506030000020004" pitchFamily="50" charset="0"/>
              </a:rPr>
              <a:t> </a:t>
            </a:r>
            <a:r>
              <a:rPr lang="en-US" dirty="0">
                <a:solidFill>
                  <a:srgbClr val="002060"/>
                </a:solidFill>
                <a:latin typeface="Proxima Nova Rg" panose="02000506030000020004" pitchFamily="50" charset="0"/>
              </a:rPr>
              <a:t>HMI – Menu User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F850A0-F2B0-446F-9347-38EC4A557053}"/>
              </a:ext>
            </a:extLst>
          </p:cNvPr>
          <p:cNvSpPr/>
          <p:nvPr/>
        </p:nvSpPr>
        <p:spPr>
          <a:xfrm>
            <a:off x="0" y="0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02F05-20A0-4282-85AD-0012D15A3596}"/>
              </a:ext>
            </a:extLst>
          </p:cNvPr>
          <p:cNvSpPr/>
          <p:nvPr/>
        </p:nvSpPr>
        <p:spPr>
          <a:xfrm>
            <a:off x="0" y="6481482"/>
            <a:ext cx="12192000" cy="376518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B5BD49-DD31-4EFB-A40A-2ACFDCE99FF8}"/>
              </a:ext>
            </a:extLst>
          </p:cNvPr>
          <p:cNvSpPr txBox="1"/>
          <p:nvPr/>
        </p:nvSpPr>
        <p:spPr>
          <a:xfrm>
            <a:off x="838199" y="6504268"/>
            <a:ext cx="10515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</a:rPr>
              <a:t>13317025					13317027					13317037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E466D773-35CE-4803-96FE-F828FE8B3D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083" y="1887630"/>
            <a:ext cx="7937834" cy="446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0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833</TotalTime>
  <Words>349</Words>
  <Application>Microsoft Office PowerPoint</Application>
  <PresentationFormat>Layar Lebar</PresentationFormat>
  <Paragraphs>72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Judul Slide</vt:lpstr>
      </vt:variant>
      <vt:variant>
        <vt:i4>11</vt:i4>
      </vt:variant>
    </vt:vector>
  </HeadingPairs>
  <TitlesOfParts>
    <vt:vector size="12" baseType="lpstr">
      <vt:lpstr>Office Theme</vt:lpstr>
      <vt:lpstr>Tugas Besar UAS TF4061 Industrial Internet of Things</vt:lpstr>
      <vt:lpstr> A. Arsitektur dalam HMI dan Server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  <vt:lpstr>Presentasi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Tugas Besar TF4061 Industrial Internet of Things</dc:title>
  <dc:creator>Erlant Muhammad Khalfani</dc:creator>
  <cp:lastModifiedBy>Naufal Dzaki</cp:lastModifiedBy>
  <cp:revision>30</cp:revision>
  <dcterms:created xsi:type="dcterms:W3CDTF">2019-12-11T12:56:34Z</dcterms:created>
  <dcterms:modified xsi:type="dcterms:W3CDTF">2019-12-18T00:21:43Z</dcterms:modified>
</cp:coreProperties>
</file>

<file path=docProps/thumbnail.jpeg>
</file>